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F8AB2-F489-4B8F-A0EF-DB73B2DE36B0}" type="datetimeFigureOut">
              <a:rPr lang="ru-RU" smtClean="0"/>
              <a:pPr/>
              <a:t>05.04.2016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2CA84EB-989A-471F-B990-CBFDE9C7AA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F8AB2-F489-4B8F-A0EF-DB73B2DE36B0}" type="datetimeFigureOut">
              <a:rPr lang="ru-RU" smtClean="0"/>
              <a:pPr/>
              <a:t>05.04.2016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A84EB-989A-471F-B990-CBFDE9C7AA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F8AB2-F489-4B8F-A0EF-DB73B2DE36B0}" type="datetimeFigureOut">
              <a:rPr lang="ru-RU" smtClean="0"/>
              <a:pPr/>
              <a:t>05.04.2016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A84EB-989A-471F-B990-CBFDE9C7AA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F8AB2-F489-4B8F-A0EF-DB73B2DE36B0}" type="datetimeFigureOut">
              <a:rPr lang="ru-RU" smtClean="0"/>
              <a:pPr/>
              <a:t>05.04.2016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2CA84EB-989A-471F-B990-CBFDE9C7AA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F8AB2-F489-4B8F-A0EF-DB73B2DE36B0}" type="datetimeFigureOut">
              <a:rPr lang="ru-RU" smtClean="0"/>
              <a:pPr/>
              <a:t>05.04.2016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A84EB-989A-471F-B990-CBFDE9C7AAE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F8AB2-F489-4B8F-A0EF-DB73B2DE36B0}" type="datetimeFigureOut">
              <a:rPr lang="ru-RU" smtClean="0"/>
              <a:pPr/>
              <a:t>05.04.2016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A84EB-989A-471F-B990-CBFDE9C7AA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F8AB2-F489-4B8F-A0EF-DB73B2DE36B0}" type="datetimeFigureOut">
              <a:rPr lang="ru-RU" smtClean="0"/>
              <a:pPr/>
              <a:t>05.04.2016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02CA84EB-989A-471F-B990-CBFDE9C7AAE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F8AB2-F489-4B8F-A0EF-DB73B2DE36B0}" type="datetimeFigureOut">
              <a:rPr lang="ru-RU" smtClean="0"/>
              <a:pPr/>
              <a:t>05.04.2016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A84EB-989A-471F-B990-CBFDE9C7AA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F8AB2-F489-4B8F-A0EF-DB73B2DE36B0}" type="datetimeFigureOut">
              <a:rPr lang="ru-RU" smtClean="0"/>
              <a:pPr/>
              <a:t>05.04.2016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A84EB-989A-471F-B990-CBFDE9C7AA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F8AB2-F489-4B8F-A0EF-DB73B2DE36B0}" type="datetimeFigureOut">
              <a:rPr lang="ru-RU" smtClean="0"/>
              <a:pPr/>
              <a:t>05.04.2016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A84EB-989A-471F-B990-CBFDE9C7AA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F8AB2-F489-4B8F-A0EF-DB73B2DE36B0}" type="datetimeFigureOut">
              <a:rPr lang="ru-RU" smtClean="0"/>
              <a:pPr/>
              <a:t>05.04.2016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A84EB-989A-471F-B990-CBFDE9C7AAE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932F8AB2-F489-4B8F-A0EF-DB73B2DE36B0}" type="datetimeFigureOut">
              <a:rPr lang="ru-RU" smtClean="0"/>
              <a:pPr/>
              <a:t>05.04.2016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2CA84EB-989A-471F-B990-CBFDE9C7AAE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1000" y="2132857"/>
            <a:ext cx="8458200" cy="394293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«Как организовать домашние</a:t>
            </a:r>
            <a:b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занятия ученика по специальности»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/>
            </a:r>
            <a:b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/>
            </a:r>
            <a:b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/>
            </a:r>
            <a:b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/>
            </a:r>
            <a:b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/>
            </a:r>
            <a:b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                                                                                        </a:t>
            </a:r>
            <a:b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                                 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                  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+mn-lt"/>
                <a:cs typeface="Aharoni" pitchFamily="2" charset="-79"/>
              </a:rPr>
              <a:t>Автор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+mn-lt"/>
                <a:cs typeface="Aharoni" pitchFamily="2" charset="-79"/>
              </a:rPr>
              <a:t>:   преподаватель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+mn-lt"/>
                <a:cs typeface="Aharoni" pitchFamily="2" charset="-79"/>
              </a:rPr>
              <a:t>высшей</a:t>
            </a:r>
            <a:b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+mn-lt"/>
                <a:cs typeface="Aharoni" pitchFamily="2" charset="-79"/>
              </a:rPr>
            </a:b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+mn-lt"/>
                <a:cs typeface="Aharoni" pitchFamily="2" charset="-79"/>
              </a:rPr>
              <a:t>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+mn-lt"/>
                <a:cs typeface="Aharoni" pitchFamily="2" charset="-79"/>
              </a:rPr>
              <a:t>                                                                             квалификационной категории</a:t>
            </a:r>
            <a:b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+mn-lt"/>
                <a:cs typeface="Aharoni" pitchFamily="2" charset="-79"/>
              </a:rPr>
            </a:b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+mn-lt"/>
                <a:cs typeface="Aharoni" pitchFamily="2" charset="-79"/>
              </a:rPr>
              <a:t>                                                          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+mn-lt"/>
                <a:cs typeface="Aharoni" pitchFamily="2" charset="-79"/>
              </a:rPr>
              <a:t>МБУ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+mn-lt"/>
                <a:cs typeface="Aharoni" pitchFamily="2" charset="-79"/>
              </a:rPr>
              <a:t>ДО «ДШИ п. Старь»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+mn-lt"/>
                <a:cs typeface="Aharoni" pitchFamily="2" charset="-79"/>
              </a:rPr>
              <a:t/>
            </a:r>
            <a:b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+mn-lt"/>
                <a:cs typeface="Aharoni" pitchFamily="2" charset="-79"/>
              </a:rPr>
            </a:b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+mn-lt"/>
                <a:cs typeface="Aharoni" pitchFamily="2" charset="-79"/>
              </a:rPr>
              <a:t>                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+mn-lt"/>
                <a:cs typeface="Aharoni" pitchFamily="2" charset="-79"/>
              </a:rPr>
              <a:t>                          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+mn-lt"/>
                <a:cs typeface="Aharoni" pitchFamily="2" charset="-79"/>
              </a:rPr>
              <a:t>  Е.Ю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+mn-lt"/>
                <a:cs typeface="Aharoni" pitchFamily="2" charset="-79"/>
              </a:rPr>
              <a:t>. </a:t>
            </a:r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  <a:latin typeface="+mn-lt"/>
                <a:cs typeface="Aharoni" pitchFamily="2" charset="-79"/>
              </a:rPr>
              <a:t>Черкесова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+mn-lt"/>
                <a:cs typeface="Aharoni" pitchFamily="2" charset="-79"/>
              </a:rPr>
              <a:t>                                 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+mn-lt"/>
                <a:cs typeface="Aharoni" pitchFamily="2" charset="-79"/>
              </a:rPr>
              <a:t/>
            </a:r>
            <a:b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+mn-lt"/>
                <a:cs typeface="Aharoni" pitchFamily="2" charset="-79"/>
              </a:rPr>
            </a:br>
            <a:endParaRPr lang="ru-RU" b="1" dirty="0">
              <a:solidFill>
                <a:schemeClr val="accent6">
                  <a:lumMod val="50000"/>
                </a:schemeClr>
              </a:solidFill>
              <a:latin typeface="+mn-lt"/>
              <a:cs typeface="Aharoni" pitchFamily="2" charset="-79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1000" y="404664"/>
            <a:ext cx="8458200" cy="1080120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cs typeface="Mongolian Baiti" pitchFamily="66" charset="0"/>
              </a:rPr>
              <a:t>МЕТОДИЧЕСКИЕ  РЕКОМЕНДАЦИИ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Возможные варианты наглядного материала</a:t>
            </a:r>
            <a:endParaRPr lang="ru-RU" dirty="0"/>
          </a:p>
        </p:txBody>
      </p:sp>
      <p:pic>
        <p:nvPicPr>
          <p:cNvPr id="2050" name="Picture 2" descr="C:\Users\user\Desktop\посадка гитариста.bmp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348880"/>
            <a:ext cx="2228850" cy="3057525"/>
          </a:xfrm>
          <a:prstGeom prst="rect">
            <a:avLst/>
          </a:prstGeom>
          <a:noFill/>
        </p:spPr>
      </p:pic>
      <p:pic>
        <p:nvPicPr>
          <p:cNvPr id="2052" name="Picture 4" descr="C:\Users\user\Desktop\постановка правой руки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3284984"/>
            <a:ext cx="2679700" cy="2311400"/>
          </a:xfrm>
          <a:prstGeom prst="rect">
            <a:avLst/>
          </a:prstGeom>
          <a:noFill/>
        </p:spPr>
      </p:pic>
      <p:pic>
        <p:nvPicPr>
          <p:cNvPr id="2053" name="Picture 5" descr="C:\Users\user\Desktop\postanovka-levoi-ruki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4168" y="2060848"/>
            <a:ext cx="2857500" cy="2448272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251520" y="1844824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Посадка гитариста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59832" y="2420888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Постановка правой руки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084168" y="1268760"/>
            <a:ext cx="280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Постановка левой руки</a:t>
            </a:r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500"/>
                            </p:stCondLst>
                            <p:childTnLst>
                              <p:par>
                                <p:cTn id="14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500"/>
                            </p:stCondLst>
                            <p:childTnLst>
                              <p:par>
                                <p:cTn id="2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500"/>
                            </p:stCondLst>
                            <p:childTnLst>
                              <p:par>
                                <p:cTn id="27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8500"/>
                            </p:stCondLst>
                            <p:childTnLst>
                              <p:par>
                                <p:cTn id="31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3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0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1. Расписание дня: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2348880"/>
            <a:ext cx="8686800" cy="3731245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dirty="0" smtClean="0"/>
              <a:t>Разделить время музыкальных занятий на несколько частей, чередование подготовки уроков с занятием на инструменте;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Смена видов деятельности.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0"/>
                            </p:stCondLst>
                            <p:childTnLst>
                              <p:par>
                                <p:cTn id="1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3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908720"/>
            <a:ext cx="8686800" cy="5171405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2. Домашние занятия должны быть систематическими и ежедневными:</a:t>
            </a:r>
          </a:p>
          <a:p>
            <a:pPr>
              <a:buNone/>
            </a:pPr>
            <a:endParaRPr lang="ru-RU" b="1" dirty="0" smtClean="0"/>
          </a:p>
          <a:p>
            <a:pPr>
              <a:buFont typeface="Wingdings" pitchFamily="2" charset="2"/>
              <a:buChar char="§"/>
            </a:pPr>
            <a:r>
              <a:rPr lang="ru-RU" dirty="0" smtClean="0"/>
              <a:t>Не заниматься перед уроком;</a:t>
            </a:r>
          </a:p>
          <a:p>
            <a:pPr>
              <a:buFont typeface="Wingdings" pitchFamily="2" charset="2"/>
              <a:buChar char="§"/>
            </a:pPr>
            <a:r>
              <a:rPr lang="ru-RU" dirty="0" smtClean="0"/>
              <a:t>Проявить волевые усилия как ученику так и его родителям.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3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3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3. Время длительности занятий: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Font typeface="Wingdings" pitchFamily="2" charset="2"/>
              <a:buChar char="v"/>
            </a:pPr>
            <a:r>
              <a:rPr lang="ru-RU" dirty="0" smtClean="0"/>
              <a:t>По </a:t>
            </a:r>
            <a:r>
              <a:rPr lang="ru-RU" dirty="0" err="1" smtClean="0"/>
              <a:t>предпрофессиональным</a:t>
            </a:r>
            <a:r>
              <a:rPr lang="ru-RU" dirty="0" smtClean="0"/>
              <a:t> программам рекомендовано </a:t>
            </a:r>
            <a:r>
              <a:rPr lang="ru-RU" dirty="0" smtClean="0"/>
              <a:t>- </a:t>
            </a:r>
            <a:r>
              <a:rPr lang="ru-RU" dirty="0" smtClean="0"/>
              <a:t>1-3 </a:t>
            </a:r>
            <a:r>
              <a:rPr lang="ru-RU" dirty="0" smtClean="0"/>
              <a:t>классы – по 2 часа в неделю; 4-6 классы – по 3 часа в неделю; 7-8 классы – по 4 часа в неделю. </a:t>
            </a:r>
            <a:r>
              <a:rPr lang="ru-RU" dirty="0" smtClean="0"/>
              <a:t> </a:t>
            </a:r>
            <a:r>
              <a:rPr lang="ru-RU" dirty="0" smtClean="0"/>
              <a:t>;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В среднем для детей 7 лет – 30-40 минут в день;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В старших классах – от 2 до 2,5 часа в день;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 Чем больше – тем лучше;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Делать перерывы по 10-15 минут, чтобы не уставали руки.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0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10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4. Как заниматься: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/>
              <a:t>   </a:t>
            </a:r>
          </a:p>
          <a:p>
            <a:pPr>
              <a:buNone/>
            </a:pPr>
            <a:r>
              <a:rPr lang="ru-RU" b="1" dirty="0" smtClean="0"/>
              <a:t>   </a:t>
            </a:r>
            <a:r>
              <a:rPr lang="ru-RU" dirty="0" smtClean="0"/>
              <a:t>Для музыкальных занятий большое значение имеет концентрация внимания, вдумчивая, сосредоточенная на конкретных задачах работа.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6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5. Выстраивание работы с родителями: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itchFamily="34" charset="0"/>
              <a:buChar char="•"/>
            </a:pPr>
            <a:r>
              <a:rPr lang="ru-RU" dirty="0" smtClean="0"/>
              <a:t>Каждый педагог опирается на свой опыт и      талант;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Самое главное – добиться устойчивого результата в организации самостоятельной работы.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3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dirty="0" smtClean="0"/>
              <a:t>6. Дневник – главный источник действий родителей и ребёнка: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2132856"/>
            <a:ext cx="8686800" cy="3947269"/>
          </a:xfrm>
        </p:spPr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ru-RU" dirty="0" smtClean="0"/>
              <a:t>Родителям надо регулярно следить за записями в дневнике;</a:t>
            </a:r>
          </a:p>
          <a:p>
            <a:pPr>
              <a:buFont typeface="Wingdings" pitchFamily="2" charset="2"/>
              <a:buChar char="§"/>
            </a:pPr>
            <a:r>
              <a:rPr lang="ru-RU" dirty="0" smtClean="0"/>
              <a:t>Приучить ребёнка к тому, что дневник регулярно просматривается и выстраивается план самостоятельной работы.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3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7. Приобретение качественного инструмента: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772816"/>
            <a:ext cx="8686800" cy="4307309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dirty="0" smtClean="0"/>
              <a:t>Посоветоваться с преподавателем;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Приучать ребёнка бережно относиться к инструменту и ухаживать за ним (все рекомендации должен дать преподаватель);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Следить за регулярной настройкой инструмента.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0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8. Контроль за посадкой и постановкой рук ребёнка за инструментом: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2420888"/>
            <a:ext cx="8686800" cy="3659237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Преподавателю можно сделать раздаточный наглядный материал по этим пунктам и раздать родителям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88</TotalTime>
  <Words>283</Words>
  <Application>Microsoft Office PowerPoint</Application>
  <PresentationFormat>Экран (4:3)</PresentationFormat>
  <Paragraphs>35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Трек</vt:lpstr>
      <vt:lpstr>«Как организовать домашние занятия ученика по специальности»                                                                                                                                                   Автор:   преподаватель высшей                                                                               квалификационной категории                                                            МБУ ДО «ДШИ п. Старь»                                               Е.Ю. Черкесова                                   </vt:lpstr>
      <vt:lpstr>1. Расписание дня:</vt:lpstr>
      <vt:lpstr> </vt:lpstr>
      <vt:lpstr>3. Время длительности занятий:</vt:lpstr>
      <vt:lpstr>4. Как заниматься:</vt:lpstr>
      <vt:lpstr>5. Выстраивание работы с родителями:</vt:lpstr>
      <vt:lpstr>6. Дневник – главный источник действий родителей и ребёнка:</vt:lpstr>
      <vt:lpstr>7. Приобретение качественного инструмента:</vt:lpstr>
      <vt:lpstr>8. Контроль за посадкой и постановкой рук ребёнка за инструментом:</vt:lpstr>
      <vt:lpstr>Возможные варианты наглядного материала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«Как организовать домашние занятия ученика по специальности»                                                                                                                                                           Автор:   преподаватель МБОУ ДОД                                                    «ДШИ п. Старь»                                                       Е.Ю. Черкесова</dc:title>
  <dc:creator>user</dc:creator>
  <cp:lastModifiedBy>DSHI</cp:lastModifiedBy>
  <cp:revision>12</cp:revision>
  <dcterms:created xsi:type="dcterms:W3CDTF">2015-10-23T06:32:41Z</dcterms:created>
  <dcterms:modified xsi:type="dcterms:W3CDTF">2016-04-05T08:27:53Z</dcterms:modified>
</cp:coreProperties>
</file>